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9" r:id="rId1"/>
  </p:sldMasterIdLst>
  <p:notesMasterIdLst>
    <p:notesMasterId r:id="rId17"/>
  </p:notesMasterIdLst>
  <p:sldIdLst>
    <p:sldId id="391" r:id="rId2"/>
    <p:sldId id="366" r:id="rId3"/>
    <p:sldId id="427" r:id="rId4"/>
    <p:sldId id="428" r:id="rId5"/>
    <p:sldId id="433" r:id="rId6"/>
    <p:sldId id="434" r:id="rId7"/>
    <p:sldId id="429" r:id="rId8"/>
    <p:sldId id="435" r:id="rId9"/>
    <p:sldId id="430" r:id="rId10"/>
    <p:sldId id="436" r:id="rId11"/>
    <p:sldId id="431" r:id="rId12"/>
    <p:sldId id="437" r:id="rId13"/>
    <p:sldId id="432" r:id="rId14"/>
    <p:sldId id="438" r:id="rId15"/>
    <p:sldId id="353" r:id="rId16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900"/>
    <a:srgbClr val="FF3300"/>
    <a:srgbClr val="0040C0"/>
    <a:srgbClr val="CED8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4DEABC1-FB5C-4E22-A526-04D8F3ED3EF6}">
  <a:tblStyle styleId="{34DEABC1-FB5C-4E22-A526-04D8F3ED3EF6}" styleName="Table_0">
    <a:wholeTbl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  <a:tblStyle styleId="{74C1A8A3-306A-4EB7-A6B1-4F7E0EB9C5D6}" styleName="Estilo medio 3 - Énfasis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Estilo medio 2 - Énfasis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7292A2E-F333-43FB-9621-5CBBE7FDCDCB}" styleName="Estilo claro 2 - Acento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370" autoAdjust="0"/>
  </p:normalViewPr>
  <p:slideViewPr>
    <p:cSldViewPr snapToGrid="0">
      <p:cViewPr varScale="1">
        <p:scale>
          <a:sx n="91" d="100"/>
          <a:sy n="91" d="100"/>
        </p:scale>
        <p:origin x="786" y="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emf"/><Relationship Id="rId1" Type="http://schemas.openxmlformats.org/officeDocument/2006/relationships/image" Target="../media/image15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23939741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Shape 11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066031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39534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">
    <p:bg>
      <p:bgPr>
        <a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://4.bp.blogspot.com/-PHHcBwWXjUk/VhPHXIRyarI/AAAAAAAAH4g/kJcN50D6GyU/s1600-r/UAE-case-study-pic.jpg"/>
          <p:cNvPicPr>
            <a:picLocks noChangeAspect="1" noChangeArrowheads="1"/>
          </p:cNvPicPr>
          <p:nvPr userDrawn="1"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-30226"/>
            <a:ext cx="9144000" cy="5173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hape 9"/>
          <p:cNvSpPr/>
          <p:nvPr/>
        </p:nvSpPr>
        <p:spPr>
          <a:xfrm>
            <a:off x="0" y="-30226"/>
            <a:ext cx="9170415" cy="5169000"/>
          </a:xfrm>
          <a:prstGeom prst="rect">
            <a:avLst/>
          </a:prstGeom>
          <a:solidFill>
            <a:schemeClr val="tx1">
              <a:alpha val="26540"/>
            </a:scheme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" name="Shape 10"/>
          <p:cNvSpPr/>
          <p:nvPr/>
        </p:nvSpPr>
        <p:spPr>
          <a:xfrm>
            <a:off x="2748000" y="747750"/>
            <a:ext cx="3647999" cy="3647999"/>
          </a:xfrm>
          <a:prstGeom prst="ellipse">
            <a:avLst/>
          </a:prstGeom>
          <a:solidFill>
            <a:srgbClr val="0040C0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title"/>
          </p:nvPr>
        </p:nvSpPr>
        <p:spPr>
          <a:xfrm>
            <a:off x="2761207" y="747750"/>
            <a:ext cx="3647999" cy="36479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buNone/>
              <a:defRPr sz="2400"/>
            </a:lvl1pPr>
            <a:lvl2pPr lvl="1" rtl="0">
              <a:spcBef>
                <a:spcPts val="0"/>
              </a:spcBef>
              <a:buNone/>
              <a:defRPr sz="2400"/>
            </a:lvl2pPr>
            <a:lvl3pPr lvl="2" rtl="0">
              <a:spcBef>
                <a:spcPts val="0"/>
              </a:spcBef>
              <a:buNone/>
              <a:defRPr sz="2400"/>
            </a:lvl3pPr>
            <a:lvl4pPr lvl="3" rtl="0">
              <a:spcBef>
                <a:spcPts val="0"/>
              </a:spcBef>
              <a:buNone/>
              <a:defRPr sz="2400"/>
            </a:lvl4pPr>
            <a:lvl5pPr lvl="4" rtl="0">
              <a:spcBef>
                <a:spcPts val="0"/>
              </a:spcBef>
              <a:buNone/>
              <a:defRPr sz="2400"/>
            </a:lvl5pPr>
            <a:lvl6pPr lvl="5" rtl="0">
              <a:spcBef>
                <a:spcPts val="0"/>
              </a:spcBef>
              <a:buNone/>
              <a:defRPr sz="2400"/>
            </a:lvl6pPr>
            <a:lvl7pPr lvl="6" rtl="0">
              <a:spcBef>
                <a:spcPts val="0"/>
              </a:spcBef>
              <a:buNone/>
              <a:defRPr sz="2400"/>
            </a:lvl7pPr>
            <a:lvl8pPr lvl="7" rtl="0">
              <a:spcBef>
                <a:spcPts val="0"/>
              </a:spcBef>
              <a:buNone/>
              <a:defRPr sz="2400"/>
            </a:lvl8pPr>
            <a:lvl9pPr lvl="8" rtl="0">
              <a:spcBef>
                <a:spcPts val="0"/>
              </a:spcBef>
              <a:buNone/>
              <a:defRPr sz="2400"/>
            </a:lvl9pPr>
          </a:lstStyle>
          <a:p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bg>
      <p:bgPr>
        <a:solidFill>
          <a:srgbClr val="FFFFFF"/>
        </a:soli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+ 1 column">
    <p:bg>
      <p:bgPr>
        <a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http://static1.squarespace.com/static/545ca278e4b06e0eec9ccf16/t/54606c90e4b0f79db695d795/1415605398870/iStock_000027752973_Large.jpg?format=1500w"/>
          <p:cNvPicPr>
            <a:picLocks noChangeAspect="1" noChangeArrowheads="1"/>
          </p:cNvPicPr>
          <p:nvPr userDrawn="1"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-150" y="0"/>
            <a:ext cx="9144150" cy="516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Shape 22"/>
          <p:cNvSpPr/>
          <p:nvPr/>
        </p:nvSpPr>
        <p:spPr>
          <a:xfrm>
            <a:off x="-150" y="0"/>
            <a:ext cx="9144000" cy="5169000"/>
          </a:xfrm>
          <a:prstGeom prst="rect">
            <a:avLst/>
          </a:prstGeom>
          <a:solidFill>
            <a:schemeClr val="tx1">
              <a:alpha val="26540"/>
            </a:scheme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3" name="Shape 23"/>
          <p:cNvSpPr/>
          <p:nvPr/>
        </p:nvSpPr>
        <p:spPr>
          <a:xfrm>
            <a:off x="2380350" y="0"/>
            <a:ext cx="6763800" cy="5143499"/>
          </a:xfrm>
          <a:prstGeom prst="rect">
            <a:avLst/>
          </a:prstGeom>
          <a:solidFill>
            <a:srgbClr val="0040C0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title"/>
          </p:nvPr>
        </p:nvSpPr>
        <p:spPr>
          <a:xfrm>
            <a:off x="2902775" y="302375"/>
            <a:ext cx="5718600" cy="5030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body" idx="1"/>
          </p:nvPr>
        </p:nvSpPr>
        <p:spPr>
          <a:xfrm>
            <a:off x="2902950" y="1509475"/>
            <a:ext cx="5718600" cy="3125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FFFFFF"/>
              </a:buClr>
              <a:buSzPct val="83333"/>
              <a:buFont typeface="Muli"/>
              <a:buChar char="➜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buSzPct val="75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291065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">
    <p:bg>
      <p:bgPr>
        <a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http://latestwall.com/images/wallpaper/china-shanghai-bridge-road-city-night-lights.jpg"/>
          <p:cNvPicPr>
            <a:picLocks noChangeAspect="1" noChangeArrowheads="1"/>
          </p:cNvPicPr>
          <p:nvPr userDrawn="1"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50" y="-12752"/>
            <a:ext cx="9158731" cy="5169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Shape 18"/>
          <p:cNvSpPr/>
          <p:nvPr/>
        </p:nvSpPr>
        <p:spPr>
          <a:xfrm>
            <a:off x="0" y="0"/>
            <a:ext cx="9144000" cy="5169000"/>
          </a:xfrm>
          <a:prstGeom prst="rect">
            <a:avLst/>
          </a:prstGeom>
          <a:solidFill>
            <a:schemeClr val="tx1">
              <a:alpha val="26540"/>
            </a:scheme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" name="Shape 19"/>
          <p:cNvSpPr/>
          <p:nvPr userDrawn="1"/>
        </p:nvSpPr>
        <p:spPr>
          <a:xfrm>
            <a:off x="0" y="1781174"/>
            <a:ext cx="9149356" cy="1746301"/>
          </a:xfrm>
          <a:prstGeom prst="rect">
            <a:avLst/>
          </a:prstGeom>
          <a:solidFill>
            <a:srgbClr val="0040C0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body" idx="1"/>
          </p:nvPr>
        </p:nvSpPr>
        <p:spPr>
          <a:xfrm>
            <a:off x="1964225" y="2161800"/>
            <a:ext cx="5215499" cy="819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buClr>
                <a:srgbClr val="FFFFFF"/>
              </a:buClr>
              <a:buSzPct val="100000"/>
              <a:buFont typeface="Georgia"/>
              <a:defRPr sz="16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 rtl="0">
              <a:spcBef>
                <a:spcPts val="0"/>
              </a:spcBef>
              <a:buClr>
                <a:srgbClr val="FFFFFF"/>
              </a:buClr>
              <a:buSzPct val="100000"/>
              <a:buFont typeface="Georgia"/>
              <a:defRPr sz="16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 rtl="0">
              <a:spcBef>
                <a:spcPts val="0"/>
              </a:spcBef>
              <a:buClr>
                <a:srgbClr val="FFFFFF"/>
              </a:buClr>
              <a:buSzPct val="100000"/>
              <a:buFont typeface="Georgia"/>
              <a:defRPr sz="16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 rtl="0">
              <a:spcBef>
                <a:spcPts val="0"/>
              </a:spcBef>
              <a:buClr>
                <a:srgbClr val="FFFFFF"/>
              </a:buClr>
              <a:buSzPct val="100000"/>
              <a:buFont typeface="Georgia"/>
              <a:defRPr sz="16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 rtl="0">
              <a:spcBef>
                <a:spcPts val="0"/>
              </a:spcBef>
              <a:buClr>
                <a:srgbClr val="FFFFFF"/>
              </a:buClr>
              <a:buSzPct val="100000"/>
              <a:buFont typeface="Georgia"/>
              <a:defRPr sz="16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 rtl="0">
              <a:spcBef>
                <a:spcPts val="0"/>
              </a:spcBef>
              <a:buClr>
                <a:srgbClr val="FFFFFF"/>
              </a:buClr>
              <a:buSzPct val="100000"/>
              <a:buFont typeface="Georgia"/>
              <a:defRPr sz="16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 rtl="0">
              <a:spcBef>
                <a:spcPts val="0"/>
              </a:spcBef>
              <a:buClr>
                <a:srgbClr val="FFFFFF"/>
              </a:buClr>
              <a:buSzPct val="100000"/>
              <a:buFont typeface="Georgia"/>
              <a:defRPr sz="16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 rtl="0">
              <a:spcBef>
                <a:spcPts val="0"/>
              </a:spcBef>
              <a:buClr>
                <a:srgbClr val="FFFFFF"/>
              </a:buClr>
              <a:buSzPct val="100000"/>
              <a:buFont typeface="Georgia"/>
              <a:defRPr sz="16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spcBef>
                <a:spcPts val="0"/>
              </a:spcBef>
              <a:buClr>
                <a:srgbClr val="FFFFFF"/>
              </a:buClr>
              <a:buSzPct val="100000"/>
              <a:buFont typeface="Georgia"/>
              <a:defRPr sz="16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768045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1 column half">
    <p:bg>
      <p:bgPr>
        <a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/>
          <p:nvPr/>
        </p:nvSpPr>
        <p:spPr>
          <a:xfrm>
            <a:off x="4572000" y="0"/>
            <a:ext cx="4572000" cy="5143499"/>
          </a:xfrm>
          <a:prstGeom prst="rect">
            <a:avLst/>
          </a:prstGeom>
          <a:solidFill>
            <a:srgbClr val="0040C0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title"/>
          </p:nvPr>
        </p:nvSpPr>
        <p:spPr>
          <a:xfrm>
            <a:off x="5128375" y="302375"/>
            <a:ext cx="3493199" cy="5030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body" idx="1"/>
          </p:nvPr>
        </p:nvSpPr>
        <p:spPr>
          <a:xfrm>
            <a:off x="5128481" y="1509475"/>
            <a:ext cx="3493199" cy="3125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FFFFFF"/>
              </a:buClr>
              <a:buSzPct val="83333"/>
              <a:buFont typeface="Muli"/>
              <a:buChar char="➜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buSzPct val="75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396404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+ 2 columns">
    <p:bg>
      <p:bgPr>
        <a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/>
          <p:nvPr/>
        </p:nvSpPr>
        <p:spPr>
          <a:xfrm>
            <a:off x="0" y="0"/>
            <a:ext cx="9144000" cy="5169000"/>
          </a:xfrm>
          <a:prstGeom prst="rect">
            <a:avLst/>
          </a:prstGeom>
          <a:solidFill>
            <a:schemeClr val="tx1">
              <a:alpha val="26540"/>
            </a:scheme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2" name="Shape 32"/>
          <p:cNvSpPr/>
          <p:nvPr/>
        </p:nvSpPr>
        <p:spPr>
          <a:xfrm>
            <a:off x="2380350" y="0"/>
            <a:ext cx="6763800" cy="5143499"/>
          </a:xfrm>
          <a:prstGeom prst="rect">
            <a:avLst/>
          </a:prstGeom>
          <a:solidFill>
            <a:srgbClr val="0040C0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2902775" y="302375"/>
            <a:ext cx="5718600" cy="5030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body" idx="1"/>
          </p:nvPr>
        </p:nvSpPr>
        <p:spPr>
          <a:xfrm>
            <a:off x="2902950" y="1509475"/>
            <a:ext cx="2780700" cy="312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buChar char="➜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body" idx="2"/>
          </p:nvPr>
        </p:nvSpPr>
        <p:spPr>
          <a:xfrm>
            <a:off x="5840728" y="1509475"/>
            <a:ext cx="2780700" cy="312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buChar char="➜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255745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http://latestwall.com/images/wallpaper/china-shanghai-bridge-road-city-night-lights.jpg"/>
          <p:cNvPicPr>
            <a:picLocks noChangeAspect="1" noChangeArrowheads="1"/>
          </p:cNvPicPr>
          <p:nvPr userDrawn="1"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50" y="-12752"/>
            <a:ext cx="9158731" cy="5169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hape 19"/>
          <p:cNvSpPr/>
          <p:nvPr userDrawn="1"/>
        </p:nvSpPr>
        <p:spPr>
          <a:xfrm>
            <a:off x="-1" y="-12752"/>
            <a:ext cx="9158881" cy="5181752"/>
          </a:xfrm>
          <a:prstGeom prst="rect">
            <a:avLst/>
          </a:prstGeom>
          <a:solidFill>
            <a:srgbClr val="0040C0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title"/>
          </p:nvPr>
        </p:nvSpPr>
        <p:spPr>
          <a:xfrm>
            <a:off x="1190100" y="302375"/>
            <a:ext cx="6763800" cy="5030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algn="ctr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algn="ctr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algn="ctr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algn="ctr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algn="ctr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algn="ctr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algn="ctr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algn="ctr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700125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2902950" y="1509475"/>
            <a:ext cx="5718600" cy="312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FFFFFF"/>
              </a:buClr>
              <a:buSzPct val="83333"/>
              <a:buFont typeface="Muli"/>
              <a:buChar char="➜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buSzPct val="75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 dirty="0"/>
          </a:p>
        </p:txBody>
      </p:sp>
      <p:sp>
        <p:nvSpPr>
          <p:cNvPr id="7" name="Shape 7"/>
          <p:cNvSpPr txBox="1">
            <a:spLocks noGrp="1"/>
          </p:cNvSpPr>
          <p:nvPr>
            <p:ph type="title"/>
          </p:nvPr>
        </p:nvSpPr>
        <p:spPr>
          <a:xfrm>
            <a:off x="2902775" y="302375"/>
            <a:ext cx="5718600" cy="503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17542982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7" r:id="rId2"/>
    <p:sldLayoutId id="2147483679" r:id="rId3"/>
    <p:sldLayoutId id="2147483672" r:id="rId4"/>
    <p:sldLayoutId id="2147483674" r:id="rId5"/>
    <p:sldLayoutId id="2147483675" r:id="rId6"/>
    <p:sldLayoutId id="2147483680" r:id="rId7"/>
  </p:sldLayoutIdLst>
  <p:timing>
    <p:tnLst>
      <p:par>
        <p:cTn id="1" dur="indefinite" restart="never" nodeType="tmRoot"/>
      </p:par>
    </p:tnLst>
  </p:timing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3" Type="http://schemas.openxmlformats.org/officeDocument/2006/relationships/image" Target="../media/image11.png"/><Relationship Id="rId7" Type="http://schemas.openxmlformats.org/officeDocument/2006/relationships/image" Target="../media/image18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15.emf"/><Relationship Id="rId4" Type="http://schemas.openxmlformats.org/officeDocument/2006/relationships/oleObject" Target="../embeddings/oleObject2.bin"/><Relationship Id="rId9" Type="http://schemas.openxmlformats.org/officeDocument/2006/relationships/image" Target="../media/image19.em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5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11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6" name="Picture 8" descr="https://static.pexels.com/photos/1828/city-cars-road-traffic.jpg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9" name="Shape 119"/>
          <p:cNvSpPr txBox="1">
            <a:spLocks noGrp="1"/>
          </p:cNvSpPr>
          <p:nvPr>
            <p:ph type="subTitle" idx="4294967295"/>
          </p:nvPr>
        </p:nvSpPr>
        <p:spPr>
          <a:xfrm>
            <a:off x="0" y="0"/>
            <a:ext cx="9144000" cy="5141244"/>
          </a:xfrm>
          <a:prstGeom prst="rect">
            <a:avLst/>
          </a:prstGeom>
          <a:solidFill>
            <a:srgbClr val="0040C0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4"/>
            <a:r>
              <a:rPr lang="es-ES" sz="1600" dirty="0" smtClean="0"/>
              <a:t>	</a:t>
            </a:r>
          </a:p>
          <a:p>
            <a:pPr lvl="4"/>
            <a:endParaRPr lang="es-ES" sz="1600" b="1" dirty="0"/>
          </a:p>
          <a:p>
            <a:pPr lvl="4"/>
            <a:endParaRPr lang="es-ES" sz="1600" b="1" dirty="0" smtClean="0"/>
          </a:p>
          <a:p>
            <a:pPr lvl="4"/>
            <a:endParaRPr lang="es-ES" sz="1600" b="1" dirty="0"/>
          </a:p>
          <a:p>
            <a:pPr lvl="4"/>
            <a:endParaRPr lang="es-ES" sz="1600" b="1" dirty="0" smtClean="0"/>
          </a:p>
          <a:p>
            <a:pPr lvl="4"/>
            <a:endParaRPr lang="es-ES" sz="1600" b="1" dirty="0"/>
          </a:p>
          <a:p>
            <a:pPr lvl="4"/>
            <a:endParaRPr lang="es-ES" sz="1600" b="1" dirty="0" smtClean="0"/>
          </a:p>
          <a:p>
            <a:pPr lvl="4"/>
            <a:endParaRPr lang="es-ES" sz="1600" b="1" dirty="0"/>
          </a:p>
          <a:p>
            <a:pPr lvl="4"/>
            <a:endParaRPr lang="es-ES" sz="1600" b="1" dirty="0" smtClean="0"/>
          </a:p>
          <a:p>
            <a:pPr lvl="4"/>
            <a:endParaRPr lang="es-ES" sz="1600" b="1" dirty="0"/>
          </a:p>
          <a:p>
            <a:pPr lvl="4"/>
            <a:endParaRPr lang="es-ES" sz="1600" b="1" dirty="0" smtClean="0"/>
          </a:p>
          <a:p>
            <a:pPr lvl="4"/>
            <a:endParaRPr lang="es-ES" sz="1600" b="1" dirty="0"/>
          </a:p>
          <a:p>
            <a:pPr lvl="4"/>
            <a:endParaRPr lang="es-ES" sz="1600" b="1" dirty="0" smtClean="0"/>
          </a:p>
          <a:p>
            <a:pPr lvl="7"/>
            <a:endParaRPr lang="es-ES" sz="1600" b="1" dirty="0" smtClean="0"/>
          </a:p>
          <a:p>
            <a:pPr lvl="7"/>
            <a:r>
              <a:rPr lang="es-ES" sz="1600" b="1" dirty="0"/>
              <a:t>	</a:t>
            </a:r>
            <a:r>
              <a:rPr lang="es-ES" sz="1600" b="1" dirty="0" smtClean="0"/>
              <a:t>DAVID </a:t>
            </a:r>
            <a:r>
              <a:rPr lang="es-ES" sz="1600" b="1" dirty="0"/>
              <a:t>MORENO </a:t>
            </a:r>
            <a:r>
              <a:rPr lang="es-ES" sz="1600" b="1" dirty="0" err="1"/>
              <a:t>MORENO</a:t>
            </a:r>
            <a:endParaRPr lang="es-ES" sz="1600" b="1" dirty="0"/>
          </a:p>
          <a:p>
            <a:pPr lvl="7"/>
            <a:r>
              <a:rPr lang="es-ES" sz="1600" b="1" dirty="0" smtClean="0"/>
              <a:t>	FERNANDO </a:t>
            </a:r>
            <a:r>
              <a:rPr lang="es-ES" sz="1600" b="1" dirty="0"/>
              <a:t>DONAIRE GARCÍA</a:t>
            </a:r>
          </a:p>
          <a:p>
            <a:pPr lvl="7"/>
            <a:r>
              <a:rPr lang="es-ES" sz="1600" b="1" dirty="0" smtClean="0"/>
              <a:t>	SORIN GAVRILA</a:t>
            </a:r>
          </a:p>
          <a:p>
            <a:pPr lvl="7"/>
            <a:endParaRPr lang="es-ES" sz="1600" b="1" dirty="0"/>
          </a:p>
          <a:p>
            <a:pPr lvl="7"/>
            <a:r>
              <a:rPr lang="es-ES" sz="1600" b="1" dirty="0" smtClean="0"/>
              <a:t>	</a:t>
            </a:r>
            <a:r>
              <a:rPr lang="es-ES" sz="11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DESARROLLO </a:t>
            </a:r>
            <a:r>
              <a:rPr lang="es-ES" sz="11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TECNOLOGÍAS EMERGENTES</a:t>
            </a:r>
          </a:p>
          <a:p>
            <a:pPr lvl="7"/>
            <a:r>
              <a:rPr lang="es-ES" sz="11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	GRADO </a:t>
            </a:r>
            <a:r>
              <a:rPr lang="es-ES" sz="11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SISTEMAS DE LA INFORMACIÓN</a:t>
            </a:r>
          </a:p>
          <a:p>
            <a:pPr lvl="7"/>
            <a:r>
              <a:rPr lang="es-ES" sz="11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	2015/2016</a:t>
            </a:r>
            <a:endParaRPr lang="en" sz="1100" dirty="0">
              <a:solidFill>
                <a:schemeClr val="accent1">
                  <a:lumMod val="60000"/>
                  <a:lumOff val="40000"/>
                </a:schemeClr>
              </a:solidFill>
              <a:sym typeface="Muli"/>
            </a:endParaRPr>
          </a:p>
        </p:txBody>
      </p:sp>
      <p:sp>
        <p:nvSpPr>
          <p:cNvPr id="118" name="Shape 118"/>
          <p:cNvSpPr txBox="1">
            <a:spLocks noGrp="1"/>
          </p:cNvSpPr>
          <p:nvPr>
            <p:ph type="ctrTitle" idx="4294967295"/>
          </p:nvPr>
        </p:nvSpPr>
        <p:spPr>
          <a:xfrm>
            <a:off x="864508" y="1168401"/>
            <a:ext cx="5608320" cy="156845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s-ES" sz="5400" dirty="0" smtClean="0">
                <a:solidFill>
                  <a:schemeClr val="bg1"/>
                </a:solidFill>
              </a:rPr>
              <a:t>Grupo 6:</a:t>
            </a:r>
            <a:br>
              <a:rPr lang="es-ES" sz="5400" dirty="0" smtClean="0">
                <a:solidFill>
                  <a:schemeClr val="bg1"/>
                </a:solidFill>
              </a:rPr>
            </a:br>
            <a:r>
              <a:rPr lang="es-ES" sz="5400" dirty="0" smtClean="0">
                <a:solidFill>
                  <a:schemeClr val="bg1"/>
                </a:solidFill>
              </a:rPr>
              <a:t>IoT-TG3</a:t>
            </a:r>
            <a:endParaRPr lang="en" sz="5400" dirty="0">
              <a:solidFill>
                <a:schemeClr val="bg1"/>
              </a:solidFill>
            </a:endParaRPr>
          </a:p>
        </p:txBody>
      </p:sp>
      <p:pic>
        <p:nvPicPr>
          <p:cNvPr id="5" name="Picture 11" descr="D:\UNI\FSI\Sorin\dist\imgs\logo-uah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5685" y="4433429"/>
            <a:ext cx="2002517" cy="580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s://upload.wikimedia.org/wikipedia/commons/thumb/8/87/Arduino_Logo.svg/1280px-Arduino_Logo.svg.png"/>
          <p:cNvPicPr>
            <a:picLocks noChangeAspect="1" noChangeArrowheads="1"/>
          </p:cNvPicPr>
          <p:nvPr/>
        </p:nvPicPr>
        <p:blipFill>
          <a:blip r:embed="rId5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0443" y="4421501"/>
            <a:ext cx="856344" cy="582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0" descr="C:\Users\Soryn\Desktop\temp\cw22-logo-raspberrypi-2414055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7807" y="4421501"/>
            <a:ext cx="592010" cy="592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3799069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DIAGRAMA FUNCIONAMIENTO R</a:t>
            </a:r>
            <a:r>
              <a:rPr lang="es-ES" dirty="0" smtClean="0"/>
              <a:t>APSBERRY</a:t>
            </a:r>
            <a:endParaRPr lang="es-ES" dirty="0"/>
          </a:p>
        </p:txBody>
      </p:sp>
      <p:pic>
        <p:nvPicPr>
          <p:cNvPr id="3" name="Picture 11" descr="D:\UNI\FSI\Sorin\dist\imgs\logo-uah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328" y="189204"/>
            <a:ext cx="2002517" cy="580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Objeto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83009123"/>
              </p:ext>
            </p:extLst>
          </p:nvPr>
        </p:nvGraphicFramePr>
        <p:xfrm>
          <a:off x="578069" y="2257425"/>
          <a:ext cx="3838575" cy="2886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4" r:id="rId4" imgW="3838687" imgH="2886095" progId="Visio.Drawing.15">
                  <p:embed/>
                </p:oleObj>
              </mc:Choice>
              <mc:Fallback>
                <p:oleObj r:id="rId4" imgW="3838687" imgH="2886095" progId="Visio.Drawing.15">
                  <p:embed/>
                  <p:pic>
                    <p:nvPicPr>
                      <p:cNvPr id="7" name="Objeto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8069" y="2257425"/>
                        <a:ext cx="3838575" cy="28860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578069" y="1026954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"/>
          </a:p>
        </p:txBody>
      </p:sp>
      <p:graphicFrame>
        <p:nvGraphicFramePr>
          <p:cNvPr id="6" name="Objeto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27504214"/>
              </p:ext>
            </p:extLst>
          </p:nvPr>
        </p:nvGraphicFramePr>
        <p:xfrm>
          <a:off x="578069" y="1026954"/>
          <a:ext cx="5400675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5" r:id="rId6" imgW="10201118" imgH="2019406" progId="Visio.Drawing.15">
                  <p:embed/>
                </p:oleObj>
              </mc:Choice>
              <mc:Fallback>
                <p:oleObj r:id="rId6" imgW="10201118" imgH="2019406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8069" y="1026954"/>
                        <a:ext cx="5400675" cy="1066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4"/>
          <p:cNvSpPr>
            <a:spLocks noChangeArrowheads="1"/>
          </p:cNvSpPr>
          <p:nvPr/>
        </p:nvSpPr>
        <p:spPr bwMode="auto">
          <a:xfrm flipV="1">
            <a:off x="6247650" y="-326134"/>
            <a:ext cx="7131161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"/>
          </a:p>
        </p:txBody>
      </p:sp>
      <p:graphicFrame>
        <p:nvGraphicFramePr>
          <p:cNvPr id="8" name="Objeto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7124408"/>
              </p:ext>
            </p:extLst>
          </p:nvPr>
        </p:nvGraphicFramePr>
        <p:xfrm>
          <a:off x="6247650" y="769286"/>
          <a:ext cx="2129842" cy="43433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6" r:id="rId8" imgW="2667179" imgH="5438848" progId="Visio.Drawing.15">
                  <p:embed/>
                </p:oleObj>
              </mc:Choice>
              <mc:Fallback>
                <p:oleObj r:id="rId8" imgW="2667179" imgH="5438848" progId="Visio.Drawing.15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47650" y="769286"/>
                        <a:ext cx="2129842" cy="434335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854538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ÍNDICE</a:t>
            </a:r>
            <a:endParaRPr lang="es-ES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s-E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01 </a:t>
            </a:r>
            <a:r>
              <a:rPr lang="es-E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Tecnologías utilizadas</a:t>
            </a:r>
            <a:endParaRPr lang="es-E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>
              <a:buNone/>
            </a:pPr>
            <a:r>
              <a:rPr lang="es-E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02 </a:t>
            </a:r>
            <a:r>
              <a:rPr lang="es-E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Requisitos Funcionales</a:t>
            </a:r>
            <a:endParaRPr lang="es-ES" dirty="0" smtClean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>
              <a:buNone/>
            </a:pPr>
            <a:r>
              <a:rPr lang="es-E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03 </a:t>
            </a:r>
            <a:r>
              <a:rPr lang="es-E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Diagrama de diseño ARDUINO</a:t>
            </a:r>
            <a:endParaRPr lang="es-ES" dirty="0" smtClean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>
              <a:buNone/>
            </a:pPr>
            <a:r>
              <a:rPr lang="es-E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04 </a:t>
            </a:r>
            <a:r>
              <a:rPr lang="es-E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Diagrama de diseño RAPSBERRY</a:t>
            </a:r>
            <a:endParaRPr lang="es-ES" dirty="0" smtClean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>
              <a:buNone/>
            </a:pPr>
            <a:r>
              <a:rPr lang="es-ES" b="1" dirty="0" smtClean="0">
                <a:solidFill>
                  <a:schemeClr val="bg1"/>
                </a:solidFill>
              </a:rPr>
              <a:t>05 </a:t>
            </a:r>
            <a:r>
              <a:rPr lang="es-ES" b="1" dirty="0" smtClean="0">
                <a:solidFill>
                  <a:schemeClr val="bg1"/>
                </a:solidFill>
              </a:rPr>
              <a:t>DEMO time</a:t>
            </a:r>
          </a:p>
          <a:p>
            <a:pPr>
              <a:buNone/>
            </a:pPr>
            <a:r>
              <a:rPr lang="es-E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06 </a:t>
            </a:r>
            <a:r>
              <a:rPr lang="es-E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Comparación</a:t>
            </a:r>
            <a:endParaRPr lang="es-ES" dirty="0" smtClean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5" name="Picture 11" descr="D:\UNI\FSI\Sorin\dist\imgs\logo-ua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328" y="189204"/>
            <a:ext cx="2002517" cy="580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2263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s-ES" b="1" i="0" dirty="0" smtClean="0"/>
              <a:t>DEMO TIME</a:t>
            </a:r>
            <a:endParaRPr lang="es-ES" b="1" i="0" dirty="0"/>
          </a:p>
        </p:txBody>
      </p:sp>
    </p:spTree>
    <p:extLst>
      <p:ext uri="{BB962C8B-B14F-4D97-AF65-F5344CB8AC3E}">
        <p14:creationId xmlns:p14="http://schemas.microsoft.com/office/powerpoint/2010/main" val="35601019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ÍNDICE</a:t>
            </a:r>
            <a:endParaRPr lang="es-ES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s-E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01 </a:t>
            </a:r>
            <a:r>
              <a:rPr lang="es-E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Tecnologías utilizadas</a:t>
            </a:r>
            <a:endParaRPr lang="es-E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>
              <a:buNone/>
            </a:pPr>
            <a:r>
              <a:rPr lang="es-E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02 </a:t>
            </a:r>
            <a:r>
              <a:rPr lang="es-E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Requisitos Funcionales</a:t>
            </a:r>
            <a:endParaRPr lang="es-ES" dirty="0" smtClean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>
              <a:buNone/>
            </a:pPr>
            <a:r>
              <a:rPr lang="es-E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03 </a:t>
            </a:r>
            <a:r>
              <a:rPr lang="es-E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Diagrama de diseño ARDUINO</a:t>
            </a:r>
            <a:endParaRPr lang="es-ES" dirty="0" smtClean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>
              <a:buNone/>
            </a:pPr>
            <a:r>
              <a:rPr lang="es-E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04 </a:t>
            </a:r>
            <a:r>
              <a:rPr lang="es-E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Diagrama de diseño RAPSBERRY</a:t>
            </a:r>
            <a:endParaRPr lang="es-ES" dirty="0" smtClean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>
              <a:buNone/>
            </a:pPr>
            <a:r>
              <a:rPr lang="es-E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05 </a:t>
            </a:r>
            <a:r>
              <a:rPr lang="es-E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DEMO time</a:t>
            </a:r>
          </a:p>
          <a:p>
            <a:pPr>
              <a:buNone/>
            </a:pPr>
            <a:r>
              <a:rPr lang="es-ES" b="1" dirty="0" smtClean="0">
                <a:solidFill>
                  <a:schemeClr val="bg1"/>
                </a:solidFill>
              </a:rPr>
              <a:t>06 </a:t>
            </a:r>
            <a:r>
              <a:rPr lang="es-ES" b="1" dirty="0" smtClean="0">
                <a:solidFill>
                  <a:schemeClr val="bg1"/>
                </a:solidFill>
              </a:rPr>
              <a:t>Comparación</a:t>
            </a:r>
            <a:endParaRPr lang="es-ES" b="1" dirty="0" smtClean="0">
              <a:solidFill>
                <a:schemeClr val="bg1"/>
              </a:solidFill>
            </a:endParaRPr>
          </a:p>
        </p:txBody>
      </p:sp>
      <p:pic>
        <p:nvPicPr>
          <p:cNvPr id="5" name="Picture 11" descr="D:\UNI\FSI\Sorin\dist\imgs\logo-ua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328" y="189204"/>
            <a:ext cx="2002517" cy="580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404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COMPARATIVA</a:t>
            </a:r>
            <a:endParaRPr lang="es-ES" dirty="0"/>
          </a:p>
        </p:txBody>
      </p:sp>
      <p:graphicFrame>
        <p:nvGraphicFramePr>
          <p:cNvPr id="3" name="Tabla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6986803"/>
              </p:ext>
            </p:extLst>
          </p:nvPr>
        </p:nvGraphicFramePr>
        <p:xfrm>
          <a:off x="157655" y="721525"/>
          <a:ext cx="8597461" cy="4291909"/>
        </p:xfrm>
        <a:graphic>
          <a:graphicData uri="http://schemas.openxmlformats.org/drawingml/2006/table">
            <a:tbl>
              <a:tblPr firstRow="1" firstCol="1" bandRow="1">
                <a:tableStyleId>{17292A2E-F333-43FB-9621-5CBBE7FDCDCB}</a:tableStyleId>
              </a:tblPr>
              <a:tblGrid>
                <a:gridCol w="2043574">
                  <a:extLst>
                    <a:ext uri="{9D8B030D-6E8A-4147-A177-3AD203B41FA5}">
                      <a16:colId xmlns:a16="http://schemas.microsoft.com/office/drawing/2014/main" val="3597581131"/>
                    </a:ext>
                  </a:extLst>
                </a:gridCol>
                <a:gridCol w="3334740">
                  <a:extLst>
                    <a:ext uri="{9D8B030D-6E8A-4147-A177-3AD203B41FA5}">
                      <a16:colId xmlns:a16="http://schemas.microsoft.com/office/drawing/2014/main" val="2794239979"/>
                    </a:ext>
                  </a:extLst>
                </a:gridCol>
                <a:gridCol w="3219147">
                  <a:extLst>
                    <a:ext uri="{9D8B030D-6E8A-4147-A177-3AD203B41FA5}">
                      <a16:colId xmlns:a16="http://schemas.microsoft.com/office/drawing/2014/main" val="479015625"/>
                    </a:ext>
                  </a:extLst>
                </a:gridCol>
              </a:tblGrid>
              <a:tr h="19429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</a:rPr>
                        <a:t>CRITERIOS</a:t>
                      </a:r>
                      <a:endParaRPr lang="es-ES" sz="1200">
                        <a:effectLst/>
                        <a:latin typeface="Corbel" panose="020B0503020204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9860" marR="2986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</a:rPr>
                        <a:t>ARDUINO</a:t>
                      </a:r>
                      <a:endParaRPr lang="es-ES" sz="1200">
                        <a:effectLst/>
                        <a:latin typeface="Corbel" panose="020B0503020204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9860" marR="2986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</a:rPr>
                        <a:t>RASPBERRY</a:t>
                      </a:r>
                      <a:endParaRPr lang="es-ES" sz="1200">
                        <a:effectLst/>
                        <a:latin typeface="Corbel" panose="020B0503020204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9860" marR="29860" marT="0" marB="0"/>
                </a:tc>
                <a:extLst>
                  <a:ext uri="{0D108BD9-81ED-4DB2-BD59-A6C34878D82A}">
                    <a16:rowId xmlns:a16="http://schemas.microsoft.com/office/drawing/2014/main" val="4014133242"/>
                  </a:ext>
                </a:extLst>
              </a:tr>
              <a:tr h="20737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 dirty="0" smtClean="0">
                          <a:effectLst/>
                        </a:rPr>
                        <a:t>Documentación</a:t>
                      </a:r>
                      <a:endParaRPr lang="es-ES" sz="1200" dirty="0">
                        <a:effectLst/>
                        <a:latin typeface="Corbel" panose="020B0503020204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9860" marR="2986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 dirty="0">
                          <a:effectLst/>
                        </a:rPr>
                        <a:t>5 páginas </a:t>
                      </a:r>
                      <a:r>
                        <a:rPr lang="es-ES" sz="1200" dirty="0" smtClean="0">
                          <a:effectLst/>
                        </a:rPr>
                        <a:t>web</a:t>
                      </a:r>
                      <a:endParaRPr lang="es-ES" sz="1200" dirty="0">
                        <a:effectLst/>
                        <a:latin typeface="Corbel" panose="020B0503020204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9860" marR="2986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 dirty="0">
                          <a:effectLst/>
                        </a:rPr>
                        <a:t>3 páginas </a:t>
                      </a:r>
                      <a:r>
                        <a:rPr lang="es-ES" sz="1200" dirty="0" smtClean="0">
                          <a:effectLst/>
                        </a:rPr>
                        <a:t>web</a:t>
                      </a:r>
                      <a:endParaRPr lang="es-ES" sz="1200" dirty="0">
                        <a:effectLst/>
                        <a:latin typeface="Corbel" panose="020B0503020204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9860" marR="29860" marT="0" marB="0"/>
                </a:tc>
                <a:extLst>
                  <a:ext uri="{0D108BD9-81ED-4DB2-BD59-A6C34878D82A}">
                    <a16:rowId xmlns:a16="http://schemas.microsoft.com/office/drawing/2014/main" val="1766976598"/>
                  </a:ext>
                </a:extLst>
              </a:tr>
              <a:tr h="21020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 dirty="0" smtClean="0">
                          <a:effectLst/>
                        </a:rPr>
                        <a:t>Horas empleadas</a:t>
                      </a:r>
                      <a:endParaRPr lang="es-ES" sz="1200" dirty="0">
                        <a:effectLst/>
                        <a:latin typeface="Corbel" panose="020B0503020204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9860" marR="2986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 dirty="0" smtClean="0">
                          <a:effectLst/>
                        </a:rPr>
                        <a:t>20 </a:t>
                      </a:r>
                      <a:r>
                        <a:rPr lang="es-ES" sz="1200" dirty="0">
                          <a:effectLst/>
                        </a:rPr>
                        <a:t>Horas + </a:t>
                      </a:r>
                      <a:r>
                        <a:rPr lang="es-ES" sz="1200" dirty="0" smtClean="0">
                          <a:effectLst/>
                        </a:rPr>
                        <a:t>5 </a:t>
                      </a:r>
                      <a:r>
                        <a:rPr lang="es-ES" sz="1200" dirty="0">
                          <a:effectLst/>
                        </a:rPr>
                        <a:t>Horas </a:t>
                      </a:r>
                      <a:r>
                        <a:rPr lang="es-ES" sz="1200" dirty="0" smtClean="0">
                          <a:effectLst/>
                        </a:rPr>
                        <a:t>= 25 </a:t>
                      </a:r>
                      <a:r>
                        <a:rPr lang="es-ES" sz="1200" dirty="0">
                          <a:effectLst/>
                        </a:rPr>
                        <a:t>Horas</a:t>
                      </a:r>
                      <a:endParaRPr lang="es-ES" sz="1200" dirty="0">
                        <a:effectLst/>
                        <a:latin typeface="Corbel" panose="020B0503020204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9860" marR="2986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 dirty="0" smtClean="0">
                          <a:effectLst/>
                        </a:rPr>
                        <a:t>30 Horas </a:t>
                      </a:r>
                      <a:r>
                        <a:rPr lang="es-ES" sz="1200" dirty="0">
                          <a:effectLst/>
                        </a:rPr>
                        <a:t>+ </a:t>
                      </a:r>
                      <a:r>
                        <a:rPr lang="es-ES" sz="1200" dirty="0" smtClean="0">
                          <a:effectLst/>
                        </a:rPr>
                        <a:t>5 </a:t>
                      </a:r>
                      <a:r>
                        <a:rPr lang="es-ES" sz="1200" dirty="0">
                          <a:effectLst/>
                        </a:rPr>
                        <a:t>Horas </a:t>
                      </a:r>
                      <a:r>
                        <a:rPr lang="es-ES" sz="1200" dirty="0" smtClean="0">
                          <a:effectLst/>
                        </a:rPr>
                        <a:t>= 35 </a:t>
                      </a:r>
                      <a:r>
                        <a:rPr lang="es-ES" sz="1200" dirty="0">
                          <a:effectLst/>
                        </a:rPr>
                        <a:t>Horas</a:t>
                      </a:r>
                      <a:endParaRPr lang="es-ES" sz="1200" dirty="0">
                        <a:effectLst/>
                        <a:latin typeface="Corbel" panose="020B0503020204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9860" marR="29860" marT="0" marB="0"/>
                </a:tc>
                <a:extLst>
                  <a:ext uri="{0D108BD9-81ED-4DB2-BD59-A6C34878D82A}">
                    <a16:rowId xmlns:a16="http://schemas.microsoft.com/office/drawing/2014/main" val="2554563091"/>
                  </a:ext>
                </a:extLst>
              </a:tr>
              <a:tr h="18918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 dirty="0" smtClean="0">
                          <a:effectLst/>
                        </a:rPr>
                        <a:t>Líneas </a:t>
                      </a:r>
                      <a:r>
                        <a:rPr lang="es-ES" sz="1200" dirty="0">
                          <a:effectLst/>
                        </a:rPr>
                        <a:t>de código</a:t>
                      </a:r>
                      <a:endParaRPr lang="es-ES" sz="1200" dirty="0">
                        <a:effectLst/>
                        <a:latin typeface="Corbel" panose="020B0503020204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9860" marR="2986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866775" algn="l"/>
                        </a:tabLst>
                      </a:pPr>
                      <a:r>
                        <a:rPr lang="es-ES" sz="1200" dirty="0">
                          <a:effectLst/>
                        </a:rPr>
                        <a:t>62 líneas </a:t>
                      </a:r>
                      <a:r>
                        <a:rPr lang="es-ES" sz="1200" dirty="0" smtClean="0">
                          <a:effectLst/>
                        </a:rPr>
                        <a:t>+ </a:t>
                      </a:r>
                      <a:r>
                        <a:rPr lang="es-ES" sz="1200" dirty="0">
                          <a:effectLst/>
                        </a:rPr>
                        <a:t>203 líneas </a:t>
                      </a:r>
                      <a:r>
                        <a:rPr lang="es-ES" sz="1200" dirty="0" smtClean="0">
                          <a:effectLst/>
                        </a:rPr>
                        <a:t>= </a:t>
                      </a:r>
                      <a:r>
                        <a:rPr lang="es-ES" sz="1200" dirty="0">
                          <a:effectLst/>
                        </a:rPr>
                        <a:t>265 líneas</a:t>
                      </a:r>
                      <a:endParaRPr lang="es-ES" sz="1200" dirty="0">
                        <a:effectLst/>
                        <a:latin typeface="Corbel" panose="020B0503020204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9860" marR="2986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866775" algn="l"/>
                        </a:tabLst>
                      </a:pPr>
                      <a:r>
                        <a:rPr lang="es-ES" sz="1200" dirty="0">
                          <a:effectLst/>
                        </a:rPr>
                        <a:t>45 líneas </a:t>
                      </a:r>
                      <a:r>
                        <a:rPr lang="es-ES" sz="1200" dirty="0" smtClean="0">
                          <a:effectLst/>
                        </a:rPr>
                        <a:t>+ </a:t>
                      </a:r>
                      <a:r>
                        <a:rPr lang="es-ES" sz="1200" dirty="0">
                          <a:effectLst/>
                        </a:rPr>
                        <a:t>203 líneas </a:t>
                      </a:r>
                      <a:r>
                        <a:rPr lang="es-ES" sz="1200" dirty="0" smtClean="0">
                          <a:effectLst/>
                        </a:rPr>
                        <a:t>= </a:t>
                      </a:r>
                      <a:r>
                        <a:rPr lang="es-ES" sz="1200" dirty="0">
                          <a:effectLst/>
                        </a:rPr>
                        <a:t>248 líneas</a:t>
                      </a:r>
                      <a:endParaRPr lang="es-ES" sz="1200" dirty="0">
                        <a:effectLst/>
                        <a:latin typeface="Corbel" panose="020B0503020204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9860" marR="29860" marT="0" marB="0"/>
                </a:tc>
                <a:extLst>
                  <a:ext uri="{0D108BD9-81ED-4DB2-BD59-A6C34878D82A}">
                    <a16:rowId xmlns:a16="http://schemas.microsoft.com/office/drawing/2014/main" val="56652934"/>
                  </a:ext>
                </a:extLst>
              </a:tr>
              <a:tr h="17867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 dirty="0" smtClean="0">
                          <a:effectLst/>
                        </a:rPr>
                        <a:t>Peso </a:t>
                      </a:r>
                      <a:r>
                        <a:rPr lang="es-ES" sz="1200" dirty="0">
                          <a:effectLst/>
                        </a:rPr>
                        <a:t>del programa</a:t>
                      </a:r>
                      <a:endParaRPr lang="es-ES" sz="1200" dirty="0">
                        <a:effectLst/>
                        <a:latin typeface="Corbel" panose="020B0503020204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9860" marR="2986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 dirty="0">
                          <a:effectLst/>
                        </a:rPr>
                        <a:t>2 Kb </a:t>
                      </a:r>
                      <a:r>
                        <a:rPr lang="es-ES" sz="1200" dirty="0" smtClean="0">
                          <a:effectLst/>
                        </a:rPr>
                        <a:t>+ </a:t>
                      </a:r>
                      <a:r>
                        <a:rPr lang="es-ES" sz="1200" dirty="0">
                          <a:effectLst/>
                        </a:rPr>
                        <a:t>6 Kb </a:t>
                      </a:r>
                      <a:r>
                        <a:rPr lang="es-ES" sz="1200" dirty="0" smtClean="0">
                          <a:effectLst/>
                        </a:rPr>
                        <a:t>= </a:t>
                      </a:r>
                      <a:r>
                        <a:rPr lang="es-ES" sz="1200" dirty="0">
                          <a:effectLst/>
                        </a:rPr>
                        <a:t>8 Kb</a:t>
                      </a:r>
                      <a:endParaRPr lang="es-ES" sz="1200" dirty="0">
                        <a:effectLst/>
                        <a:latin typeface="Corbel" panose="020B0503020204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9860" marR="2986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 dirty="0">
                          <a:effectLst/>
                        </a:rPr>
                        <a:t>2 Kb </a:t>
                      </a:r>
                      <a:r>
                        <a:rPr lang="es-ES" sz="1200" dirty="0" smtClean="0">
                          <a:effectLst/>
                        </a:rPr>
                        <a:t>+ </a:t>
                      </a:r>
                      <a:r>
                        <a:rPr lang="es-ES" sz="1200" dirty="0">
                          <a:effectLst/>
                        </a:rPr>
                        <a:t>6 Kb </a:t>
                      </a:r>
                      <a:r>
                        <a:rPr lang="es-ES" sz="1200" dirty="0" smtClean="0">
                          <a:effectLst/>
                        </a:rPr>
                        <a:t>= </a:t>
                      </a:r>
                      <a:r>
                        <a:rPr lang="es-ES" sz="1200" dirty="0">
                          <a:effectLst/>
                        </a:rPr>
                        <a:t>8 Kb</a:t>
                      </a:r>
                      <a:endParaRPr lang="es-ES" sz="1200" dirty="0">
                        <a:effectLst/>
                        <a:latin typeface="Corbel" panose="020B0503020204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9860" marR="29860" marT="0" marB="0"/>
                </a:tc>
                <a:extLst>
                  <a:ext uri="{0D108BD9-81ED-4DB2-BD59-A6C34878D82A}">
                    <a16:rowId xmlns:a16="http://schemas.microsoft.com/office/drawing/2014/main" val="1644682497"/>
                  </a:ext>
                </a:extLst>
              </a:tr>
              <a:tr h="22802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 dirty="0" smtClean="0">
                          <a:effectLst/>
                        </a:rPr>
                        <a:t>Tiempo </a:t>
                      </a:r>
                      <a:r>
                        <a:rPr lang="es-ES" sz="1200" dirty="0">
                          <a:effectLst/>
                        </a:rPr>
                        <a:t>de </a:t>
                      </a:r>
                      <a:r>
                        <a:rPr lang="es-ES" sz="1200" dirty="0" smtClean="0">
                          <a:effectLst/>
                        </a:rPr>
                        <a:t>arranque</a:t>
                      </a:r>
                      <a:endParaRPr lang="es-ES" sz="1200" dirty="0">
                        <a:effectLst/>
                        <a:latin typeface="Corbel" panose="020B0503020204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9860" marR="2986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</a:rPr>
                        <a:t>5 segundos</a:t>
                      </a:r>
                      <a:endParaRPr lang="es-ES" sz="1200">
                        <a:effectLst/>
                        <a:latin typeface="Corbel" panose="020B0503020204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9860" marR="2986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</a:rPr>
                        <a:t>30 segundos</a:t>
                      </a:r>
                      <a:endParaRPr lang="es-ES" sz="1200">
                        <a:effectLst/>
                        <a:latin typeface="Corbel" panose="020B0503020204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9860" marR="29860" marT="0" marB="0"/>
                </a:tc>
                <a:extLst>
                  <a:ext uri="{0D108BD9-81ED-4DB2-BD59-A6C34878D82A}">
                    <a16:rowId xmlns:a16="http://schemas.microsoft.com/office/drawing/2014/main" val="986307482"/>
                  </a:ext>
                </a:extLst>
              </a:tr>
              <a:tr h="41642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 dirty="0" smtClean="0">
                          <a:effectLst/>
                        </a:rPr>
                        <a:t>Tiempo </a:t>
                      </a:r>
                      <a:r>
                        <a:rPr lang="es-ES" sz="1200" dirty="0">
                          <a:effectLst/>
                        </a:rPr>
                        <a:t>verificación configuración Ethernet</a:t>
                      </a:r>
                      <a:endParaRPr lang="es-ES" sz="1200" dirty="0">
                        <a:effectLst/>
                        <a:latin typeface="Corbel" panose="020B0503020204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9860" marR="2986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 dirty="0">
                          <a:effectLst/>
                        </a:rPr>
                        <a:t>5 segundos</a:t>
                      </a:r>
                      <a:endParaRPr lang="es-ES" sz="1200" dirty="0">
                        <a:effectLst/>
                        <a:latin typeface="Corbel" panose="020B0503020204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9860" marR="2986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</a:rPr>
                        <a:t>5 segundos</a:t>
                      </a:r>
                      <a:endParaRPr lang="es-ES" sz="1200">
                        <a:effectLst/>
                        <a:latin typeface="Corbel" panose="020B0503020204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9860" marR="29860" marT="0" marB="0"/>
                </a:tc>
                <a:extLst>
                  <a:ext uri="{0D108BD9-81ED-4DB2-BD59-A6C34878D82A}">
                    <a16:rowId xmlns:a16="http://schemas.microsoft.com/office/drawing/2014/main" val="3802957308"/>
                  </a:ext>
                </a:extLst>
              </a:tr>
              <a:tr h="58858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 dirty="0" smtClean="0">
                          <a:effectLst/>
                        </a:rPr>
                        <a:t>Rendimiento </a:t>
                      </a:r>
                      <a:r>
                        <a:rPr lang="es-ES" sz="1200" dirty="0">
                          <a:effectLst/>
                        </a:rPr>
                        <a:t>en cuanto a funcionamiento interrumpido</a:t>
                      </a:r>
                      <a:endParaRPr lang="es-ES" sz="1200" dirty="0">
                        <a:effectLst/>
                        <a:latin typeface="Corbel" panose="020B0503020204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9860" marR="2986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 dirty="0">
                          <a:effectLst/>
                        </a:rPr>
                        <a:t>10 (Se resetea con un botón)</a:t>
                      </a:r>
                      <a:endParaRPr lang="es-ES" sz="1200" dirty="0">
                        <a:effectLst/>
                        <a:latin typeface="Corbel" panose="020B0503020204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9860" marR="2986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</a:rPr>
                        <a:t>5 (Se resetea conectándose por consola para reiniciar la interfaz o el sistema operativo)</a:t>
                      </a:r>
                      <a:endParaRPr lang="es-ES" sz="1200">
                        <a:effectLst/>
                        <a:latin typeface="Corbel" panose="020B0503020204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9860" marR="29860" marT="0" marB="0"/>
                </a:tc>
                <a:extLst>
                  <a:ext uri="{0D108BD9-81ED-4DB2-BD59-A6C34878D82A}">
                    <a16:rowId xmlns:a16="http://schemas.microsoft.com/office/drawing/2014/main" val="2649408640"/>
                  </a:ext>
                </a:extLst>
              </a:tr>
              <a:tr h="58857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 dirty="0" smtClean="0">
                          <a:effectLst/>
                        </a:rPr>
                        <a:t>Rendimiento </a:t>
                      </a:r>
                      <a:r>
                        <a:rPr lang="es-ES" sz="1200" dirty="0">
                          <a:effectLst/>
                        </a:rPr>
                        <a:t>en cuanto a funcionamiento ininterrumpido</a:t>
                      </a:r>
                      <a:endParaRPr lang="es-ES" sz="1200" dirty="0">
                        <a:effectLst/>
                        <a:latin typeface="Corbel" panose="020B0503020204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9860" marR="2986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</a:rPr>
                        <a:t>10 (No se han detectado problemas de conexión)</a:t>
                      </a:r>
                      <a:endParaRPr lang="es-ES" sz="1200">
                        <a:effectLst/>
                        <a:latin typeface="Corbel" panose="020B0503020204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9860" marR="2986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</a:rPr>
                        <a:t>10 (No se han detectado problemas de conexión)</a:t>
                      </a:r>
                      <a:endParaRPr lang="es-ES" sz="1200">
                        <a:effectLst/>
                        <a:latin typeface="Corbel" panose="020B0503020204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9860" marR="29860" marT="0" marB="0"/>
                </a:tc>
                <a:extLst>
                  <a:ext uri="{0D108BD9-81ED-4DB2-BD59-A6C34878D82A}">
                    <a16:rowId xmlns:a16="http://schemas.microsoft.com/office/drawing/2014/main" val="2976129621"/>
                  </a:ext>
                </a:extLst>
              </a:tr>
              <a:tr h="39939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 dirty="0" smtClean="0">
                          <a:effectLst/>
                        </a:rPr>
                        <a:t>Recursos </a:t>
                      </a:r>
                      <a:r>
                        <a:rPr lang="es-ES" sz="1200" dirty="0">
                          <a:effectLst/>
                        </a:rPr>
                        <a:t>necesarios</a:t>
                      </a:r>
                      <a:endParaRPr lang="es-ES" sz="1200" dirty="0">
                        <a:effectLst/>
                        <a:latin typeface="Corbel" panose="020B0503020204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9860" marR="2986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</a:rPr>
                        <a:t>Placa Arduino, Ethernet Shield, Caudalímetro, Ordenador, Servidor web</a:t>
                      </a:r>
                      <a:endParaRPr lang="es-ES" sz="1200">
                        <a:effectLst/>
                        <a:latin typeface="Corbel" panose="020B0503020204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9860" marR="2986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</a:rPr>
                        <a:t>Placa Raspberry, Caudalímetro, Ordenador, Servidor web</a:t>
                      </a:r>
                      <a:endParaRPr lang="es-ES" sz="1200">
                        <a:effectLst/>
                        <a:latin typeface="Corbel" panose="020B0503020204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9860" marR="29860" marT="0" marB="0"/>
                </a:tc>
                <a:extLst>
                  <a:ext uri="{0D108BD9-81ED-4DB2-BD59-A6C34878D82A}">
                    <a16:rowId xmlns:a16="http://schemas.microsoft.com/office/drawing/2014/main" val="1676661331"/>
                  </a:ext>
                </a:extLst>
              </a:tr>
              <a:tr h="40990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 dirty="0" smtClean="0">
                          <a:effectLst/>
                        </a:rPr>
                        <a:t>Precio</a:t>
                      </a:r>
                      <a:endParaRPr lang="es-ES" sz="1200" dirty="0">
                        <a:effectLst/>
                        <a:latin typeface="Corbel" panose="020B0503020204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9860" marR="2986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</a:rPr>
                        <a:t>26€ (Arduino) + 9€ (Ethernet Shield) + 8€ (Caudalímetro) = 43€</a:t>
                      </a:r>
                      <a:endParaRPr lang="es-ES" sz="1200">
                        <a:effectLst/>
                        <a:latin typeface="Corbel" panose="020B0503020204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9860" marR="2986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</a:rPr>
                        <a:t>35€ (Raspberry) + 8€ (Caudalímetro) = 43€</a:t>
                      </a:r>
                      <a:endParaRPr lang="es-ES" sz="1200">
                        <a:effectLst/>
                        <a:latin typeface="Corbel" panose="020B0503020204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9860" marR="29860" marT="0" marB="0"/>
                </a:tc>
                <a:extLst>
                  <a:ext uri="{0D108BD9-81ED-4DB2-BD59-A6C34878D82A}">
                    <a16:rowId xmlns:a16="http://schemas.microsoft.com/office/drawing/2014/main" val="1851734910"/>
                  </a:ext>
                </a:extLst>
              </a:tr>
              <a:tr h="67266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 dirty="0" smtClean="0">
                          <a:effectLst/>
                        </a:rPr>
                        <a:t>Espacio </a:t>
                      </a:r>
                      <a:r>
                        <a:rPr lang="es-ES" sz="1200" dirty="0">
                          <a:effectLst/>
                        </a:rPr>
                        <a:t>físico</a:t>
                      </a:r>
                      <a:endParaRPr lang="es-ES" sz="1200" dirty="0">
                        <a:effectLst/>
                        <a:latin typeface="Corbel" panose="020B0503020204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9860" marR="2986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68,58mmx53,34mm (Arduino) + 70mmx52mmx25mm (Ethernet Shield) + 62mmx35,99mmx 36mm (Caudalímetro)</a:t>
                      </a:r>
                      <a:endParaRPr lang="es-ES" sz="1200">
                        <a:effectLst/>
                        <a:latin typeface="Corbel" panose="020B0503020204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9860" marR="2986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 dirty="0">
                          <a:effectLst/>
                        </a:rPr>
                        <a:t>85,60mmx56mm (Raspberry) + 62mmx35,99mmx 36mm </a:t>
                      </a:r>
                      <a:r>
                        <a:rPr lang="es-ES" sz="1200" dirty="0" smtClean="0">
                          <a:effectLst/>
                        </a:rPr>
                        <a:t>(Caudalimetro)</a:t>
                      </a:r>
                      <a:endParaRPr lang="es-ES" sz="1200" dirty="0">
                        <a:effectLst/>
                        <a:latin typeface="Corbel" panose="020B0503020204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9860" marR="29860" marT="0" marB="0"/>
                </a:tc>
                <a:extLst>
                  <a:ext uri="{0D108BD9-81ED-4DB2-BD59-A6C34878D82A}">
                    <a16:rowId xmlns:a16="http://schemas.microsoft.com/office/drawing/2014/main" val="32752274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48113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>
            <a:spLocks noGrp="1"/>
          </p:cNvSpPr>
          <p:nvPr>
            <p:ph type="title"/>
          </p:nvPr>
        </p:nvSpPr>
        <p:spPr>
          <a:xfrm>
            <a:off x="2747950" y="747775"/>
            <a:ext cx="3647999" cy="36479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r>
              <a:rPr lang="en" sz="4800" dirty="0" smtClean="0"/>
              <a:t>GRACIAS</a:t>
            </a:r>
            <a:br>
              <a:rPr lang="en" sz="4800" dirty="0" smtClean="0"/>
            </a:br>
            <a:r>
              <a:rPr lang="en" dirty="0"/>
              <a:t/>
            </a:r>
            <a:br>
              <a:rPr lang="en" dirty="0"/>
            </a:br>
            <a:r>
              <a:rPr lang="es-ES" sz="1800" dirty="0" smtClean="0"/>
              <a:t>¿DUDAS Y PREGUNTAS?</a:t>
            </a:r>
            <a:endParaRPr lang="en" sz="1800" dirty="0"/>
          </a:p>
        </p:txBody>
      </p:sp>
      <p:pic>
        <p:nvPicPr>
          <p:cNvPr id="6" name="Picture 11" descr="D:\UNI\FSI\Sorin\dist\imgs\logo-uah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2008" y="4504029"/>
            <a:ext cx="2002517" cy="580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https://upload.wikimedia.org/wikipedia/commons/thumb/8/87/Arduino_Logo.svg/1280px-Arduino_Logo.svg.png"/>
          <p:cNvPicPr>
            <a:picLocks noChangeAspect="1" noChangeArrowheads="1"/>
          </p:cNvPicPr>
          <p:nvPr/>
        </p:nvPicPr>
        <p:blipFill>
          <a:blip r:embed="rId4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2664" y="4433635"/>
            <a:ext cx="856344" cy="582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0" descr="C:\Users\Soryn\Desktop\temp\cw22-logo-raspberrypi-2414055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9943" y="4504029"/>
            <a:ext cx="592010" cy="592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8783679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ÍNDICE</a:t>
            </a:r>
            <a:endParaRPr lang="es-ES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s-ES" b="1" dirty="0">
                <a:solidFill>
                  <a:schemeClr val="bg1"/>
                </a:solidFill>
              </a:rPr>
              <a:t>01 </a:t>
            </a:r>
            <a:r>
              <a:rPr lang="es-ES" b="1" dirty="0" smtClean="0">
                <a:solidFill>
                  <a:schemeClr val="bg1"/>
                </a:solidFill>
              </a:rPr>
              <a:t>Tecnologías utilizadas</a:t>
            </a:r>
            <a:endParaRPr lang="es-ES" b="1" dirty="0">
              <a:solidFill>
                <a:schemeClr val="bg1"/>
              </a:solidFill>
            </a:endParaRPr>
          </a:p>
          <a:p>
            <a:pPr>
              <a:buNone/>
            </a:pPr>
            <a:r>
              <a:rPr lang="es-E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02 </a:t>
            </a:r>
            <a:r>
              <a:rPr lang="es-E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Requisitos Funcionales</a:t>
            </a:r>
            <a:endParaRPr lang="es-ES" dirty="0" smtClean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>
              <a:buNone/>
            </a:pPr>
            <a:r>
              <a:rPr lang="es-E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03 </a:t>
            </a:r>
            <a:r>
              <a:rPr lang="es-E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Diagrama de diseño ARDUINO</a:t>
            </a:r>
            <a:endParaRPr lang="es-ES" dirty="0" smtClean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>
              <a:buNone/>
            </a:pPr>
            <a:r>
              <a:rPr lang="es-E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04 </a:t>
            </a:r>
            <a:r>
              <a:rPr lang="es-E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Diagrama de diseño RAPSBERRY</a:t>
            </a:r>
            <a:endParaRPr lang="es-ES" dirty="0" smtClean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>
              <a:buNone/>
            </a:pPr>
            <a:r>
              <a:rPr lang="es-E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05 </a:t>
            </a:r>
            <a:r>
              <a:rPr lang="es-E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DEMO time</a:t>
            </a:r>
          </a:p>
          <a:p>
            <a:pPr>
              <a:buNone/>
            </a:pPr>
            <a:r>
              <a:rPr lang="es-E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06 </a:t>
            </a:r>
            <a:r>
              <a:rPr lang="es-E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Comparación</a:t>
            </a:r>
            <a:endParaRPr lang="es-ES" dirty="0" smtClean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5" name="Picture 11" descr="D:\UNI\FSI\Sorin\dist\imgs\logo-ua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328" y="189204"/>
            <a:ext cx="2002517" cy="580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4908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ARDUINO </a:t>
            </a:r>
            <a:br>
              <a:rPr lang="es-ES" dirty="0" smtClean="0"/>
            </a:br>
            <a:r>
              <a:rPr lang="es-ES" dirty="0" smtClean="0"/>
              <a:t>VS </a:t>
            </a:r>
            <a:br>
              <a:rPr lang="es-ES" dirty="0" smtClean="0"/>
            </a:br>
            <a:r>
              <a:rPr lang="es-ES" dirty="0" smtClean="0"/>
              <a:t>RAPSBERRY</a:t>
            </a:r>
            <a:endParaRPr lang="es-ES" dirty="0"/>
          </a:p>
        </p:txBody>
      </p:sp>
      <p:pic>
        <p:nvPicPr>
          <p:cNvPr id="1028" name="Picture 4" descr="http://vignette4.wikia.nocookie.net/minecraftpe/images/c/c0/Raspberry_Pi_logo.png/revision/latest?cb=20141028163023&amp;path-prefix=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3727" y="1415400"/>
            <a:ext cx="1830880" cy="2312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upload.wikimedia.org/wikipedia/commons/thumb/8/87/Arduino_Logo.svg/1280px-Arduino_Logo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124" y="1709465"/>
            <a:ext cx="2532952" cy="1724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1" descr="D:\UNI\FSI\Sorin\dist\imgs\logo-uah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328" y="189204"/>
            <a:ext cx="2002517" cy="580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52367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ÍNDICE</a:t>
            </a:r>
            <a:endParaRPr lang="es-ES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s-E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01 </a:t>
            </a:r>
            <a:r>
              <a:rPr lang="es-E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Tecnologías utilizadas</a:t>
            </a:r>
            <a:endParaRPr lang="es-E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>
              <a:buNone/>
            </a:pPr>
            <a:r>
              <a:rPr lang="es-ES" b="1" dirty="0" smtClean="0">
                <a:solidFill>
                  <a:schemeClr val="bg1"/>
                </a:solidFill>
              </a:rPr>
              <a:t>02 </a:t>
            </a:r>
            <a:r>
              <a:rPr lang="es-ES" b="1" dirty="0" smtClean="0">
                <a:solidFill>
                  <a:schemeClr val="bg1"/>
                </a:solidFill>
              </a:rPr>
              <a:t>Requisitos Funcionales</a:t>
            </a:r>
            <a:endParaRPr lang="es-ES" b="1" dirty="0" smtClean="0">
              <a:solidFill>
                <a:schemeClr val="bg1"/>
              </a:solidFill>
            </a:endParaRPr>
          </a:p>
          <a:p>
            <a:pPr>
              <a:buNone/>
            </a:pPr>
            <a:r>
              <a:rPr lang="es-E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03 </a:t>
            </a:r>
            <a:r>
              <a:rPr lang="es-E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Diagrama de diseño ARDUINO</a:t>
            </a:r>
            <a:endParaRPr lang="es-ES" dirty="0" smtClean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>
              <a:buNone/>
            </a:pPr>
            <a:r>
              <a:rPr lang="es-E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04 </a:t>
            </a:r>
            <a:r>
              <a:rPr lang="es-E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Diagrama de diseño RAPSBERRY</a:t>
            </a:r>
            <a:endParaRPr lang="es-ES" dirty="0" smtClean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>
              <a:buNone/>
            </a:pPr>
            <a:r>
              <a:rPr lang="es-E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05 </a:t>
            </a:r>
            <a:r>
              <a:rPr lang="es-E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DEMO time</a:t>
            </a:r>
          </a:p>
          <a:p>
            <a:pPr>
              <a:buNone/>
            </a:pPr>
            <a:r>
              <a:rPr lang="es-E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06 </a:t>
            </a:r>
            <a:r>
              <a:rPr lang="es-E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Comparación</a:t>
            </a:r>
            <a:endParaRPr lang="es-ES" dirty="0" smtClean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5" name="Picture 11" descr="D:\UNI\FSI\Sorin\dist\imgs\logo-ua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328" y="189204"/>
            <a:ext cx="2002517" cy="580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5329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REQUISITOS FUNCIONALES</a:t>
            </a:r>
            <a:endParaRPr lang="es-ES" dirty="0"/>
          </a:p>
        </p:txBody>
      </p:sp>
      <p:graphicFrame>
        <p:nvGraphicFramePr>
          <p:cNvPr id="3" name="Tabla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5055240"/>
              </p:ext>
            </p:extLst>
          </p:nvPr>
        </p:nvGraphicFramePr>
        <p:xfrm>
          <a:off x="1816100" y="1760072"/>
          <a:ext cx="5511800" cy="1739774"/>
        </p:xfrm>
        <a:graphic>
          <a:graphicData uri="http://schemas.openxmlformats.org/drawingml/2006/table">
            <a:tbl>
              <a:tblPr firstRow="1" firstCol="1" bandRow="1">
                <a:tableStyleId>{00A15C55-8517-42AA-B614-E9B94910E393}</a:tableStyleId>
              </a:tblPr>
              <a:tblGrid>
                <a:gridCol w="655320">
                  <a:extLst>
                    <a:ext uri="{9D8B030D-6E8A-4147-A177-3AD203B41FA5}">
                      <a16:colId xmlns:a16="http://schemas.microsoft.com/office/drawing/2014/main" val="3775376770"/>
                    </a:ext>
                  </a:extLst>
                </a:gridCol>
                <a:gridCol w="4856480">
                  <a:extLst>
                    <a:ext uri="{9D8B030D-6E8A-4147-A177-3AD203B41FA5}">
                      <a16:colId xmlns:a16="http://schemas.microsoft.com/office/drawing/2014/main" val="219774480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</a:rPr>
                        <a:t>REQ.</a:t>
                      </a:r>
                      <a:endParaRPr lang="es-ES" sz="1100">
                        <a:effectLst/>
                        <a:latin typeface="Corbel" panose="020B0503020204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</a:rPr>
                        <a:t>DESCRIPCIÓN</a:t>
                      </a:r>
                      <a:endParaRPr lang="es-ES" sz="1100">
                        <a:effectLst/>
                        <a:latin typeface="Corbel" panose="020B0503020204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01476470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 dirty="0">
                          <a:effectLst/>
                        </a:rPr>
                        <a:t>Requisitos Funcionales Muestreo de Datos</a:t>
                      </a:r>
                      <a:endParaRPr lang="es-ES" sz="1100" dirty="0">
                        <a:effectLst/>
                        <a:latin typeface="Corbel" panose="020B0503020204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79810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</a:rPr>
                        <a:t>RFMD01</a:t>
                      </a:r>
                      <a:endParaRPr lang="es-ES" sz="1100">
                        <a:effectLst/>
                        <a:latin typeface="Corbel" panose="020B0503020204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</a:rPr>
                        <a:t>Se debe crear una página web, en la que se muestre la información recogida</a:t>
                      </a:r>
                      <a:endParaRPr lang="es-ES" sz="1100">
                        <a:effectLst/>
                        <a:latin typeface="Corbel" panose="020B0503020204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659844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 dirty="0">
                          <a:effectLst/>
                        </a:rPr>
                        <a:t>RFMD02</a:t>
                      </a:r>
                      <a:endParaRPr lang="es-ES" sz="1100" dirty="0">
                        <a:effectLst/>
                        <a:latin typeface="Corbel" panose="020B0503020204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</a:rPr>
                        <a:t>Los datos deben ser mostrados gráficamente en un diagrama de lineas.  </a:t>
                      </a:r>
                      <a:endParaRPr lang="es-ES" sz="1100">
                        <a:effectLst/>
                        <a:latin typeface="Corbel" panose="020B0503020204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574685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</a:rPr>
                        <a:t>RFMD03</a:t>
                      </a:r>
                      <a:endParaRPr lang="es-ES" sz="1100">
                        <a:effectLst/>
                        <a:latin typeface="Corbel" panose="020B0503020204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</a:rPr>
                        <a:t>Los diagramas deben de mostrar los datos recogidos por cada tecnología de forma separada.</a:t>
                      </a:r>
                      <a:endParaRPr lang="es-ES" sz="1100">
                        <a:effectLst/>
                        <a:latin typeface="Corbel" panose="020B0503020204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26131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</a:rPr>
                        <a:t>RFMD04</a:t>
                      </a:r>
                      <a:endParaRPr lang="es-ES" sz="1100">
                        <a:effectLst/>
                        <a:latin typeface="Corbel" panose="020B0503020204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 dirty="0">
                          <a:effectLst/>
                        </a:rPr>
                        <a:t>El color azul reflejara los datos recogidos por arduino, mientras que el color rosa reflejara los datos recogidos por Rapsberry. </a:t>
                      </a:r>
                      <a:endParaRPr lang="es-ES" sz="1100" dirty="0">
                        <a:effectLst/>
                        <a:latin typeface="Corbel" panose="020B0503020204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15299311"/>
                  </a:ext>
                </a:extLst>
              </a:tr>
            </a:tbl>
          </a:graphicData>
        </a:graphic>
      </p:graphicFrame>
      <p:pic>
        <p:nvPicPr>
          <p:cNvPr id="5" name="Picture 11" descr="D:\UNI\FSI\Sorin\dist\imgs\logo-ua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328" y="189204"/>
            <a:ext cx="2002517" cy="580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93967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REQUISITOS NO FUNCIONALES</a:t>
            </a:r>
            <a:endParaRPr lang="es-ES" dirty="0"/>
          </a:p>
        </p:txBody>
      </p:sp>
      <p:graphicFrame>
        <p:nvGraphicFramePr>
          <p:cNvPr id="4" name="Tab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7661557"/>
              </p:ext>
            </p:extLst>
          </p:nvPr>
        </p:nvGraphicFramePr>
        <p:xfrm>
          <a:off x="1787526" y="1156140"/>
          <a:ext cx="5559205" cy="3141547"/>
        </p:xfrm>
        <a:graphic>
          <a:graphicData uri="http://schemas.openxmlformats.org/drawingml/2006/table">
            <a:tbl>
              <a:tblPr firstRow="1" firstCol="1" bandRow="1">
                <a:tableStyleId>{00A15C55-8517-42AA-B614-E9B94910E393}</a:tableStyleId>
              </a:tblPr>
              <a:tblGrid>
                <a:gridCol w="660956">
                  <a:extLst>
                    <a:ext uri="{9D8B030D-6E8A-4147-A177-3AD203B41FA5}">
                      <a16:colId xmlns:a16="http://schemas.microsoft.com/office/drawing/2014/main" val="2340969401"/>
                    </a:ext>
                  </a:extLst>
                </a:gridCol>
                <a:gridCol w="4898249">
                  <a:extLst>
                    <a:ext uri="{9D8B030D-6E8A-4147-A177-3AD203B41FA5}">
                      <a16:colId xmlns:a16="http://schemas.microsoft.com/office/drawing/2014/main" val="1250909584"/>
                    </a:ext>
                  </a:extLst>
                </a:gridCol>
              </a:tblGrid>
              <a:tr h="16534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000">
                          <a:effectLst/>
                        </a:rPr>
                        <a:t>REQ.</a:t>
                      </a:r>
                      <a:endParaRPr lang="es-ES" sz="1000">
                        <a:effectLst/>
                        <a:latin typeface="Corbel" panose="020B0503020204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719" marR="5971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000" dirty="0">
                          <a:effectLst/>
                        </a:rPr>
                        <a:t>DESCRIPCIÓN</a:t>
                      </a:r>
                      <a:endParaRPr lang="es-ES" sz="1000" dirty="0">
                        <a:effectLst/>
                        <a:latin typeface="Corbel" panose="020B0503020204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719" marR="59719" marT="0" marB="0"/>
                </a:tc>
                <a:extLst>
                  <a:ext uri="{0D108BD9-81ED-4DB2-BD59-A6C34878D82A}">
                    <a16:rowId xmlns:a16="http://schemas.microsoft.com/office/drawing/2014/main" val="725726117"/>
                  </a:ext>
                </a:extLst>
              </a:tr>
              <a:tr h="165345"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000" dirty="0">
                          <a:effectLst/>
                        </a:rPr>
                        <a:t>Requisitos No Funcionales Placas</a:t>
                      </a:r>
                      <a:endParaRPr lang="es-ES" sz="1000" dirty="0">
                        <a:effectLst/>
                        <a:latin typeface="Corbel" panose="020B0503020204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719" marR="59719" marT="0" marB="0"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9610463"/>
                  </a:ext>
                </a:extLst>
              </a:tr>
              <a:tr h="33068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000">
                          <a:effectLst/>
                        </a:rPr>
                        <a:t>RNFP01</a:t>
                      </a:r>
                      <a:endParaRPr lang="es-ES" sz="1000">
                        <a:effectLst/>
                        <a:latin typeface="Corbel" panose="020B0503020204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719" marR="5971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000">
                          <a:effectLst/>
                        </a:rPr>
                        <a:t>Conectividad Ethernet vía cable Ethernet UTP</a:t>
                      </a:r>
                      <a:endParaRPr lang="es-ES" sz="1000">
                        <a:effectLst/>
                        <a:latin typeface="Corbel" panose="020B0503020204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719" marR="59719" marT="0" marB="0"/>
                </a:tc>
                <a:extLst>
                  <a:ext uri="{0D108BD9-81ED-4DB2-BD59-A6C34878D82A}">
                    <a16:rowId xmlns:a16="http://schemas.microsoft.com/office/drawing/2014/main" val="471227842"/>
                  </a:ext>
                </a:extLst>
              </a:tr>
              <a:tr h="33068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000">
                          <a:effectLst/>
                        </a:rPr>
                        <a:t>RNFP02</a:t>
                      </a:r>
                      <a:endParaRPr lang="es-ES" sz="1000">
                        <a:effectLst/>
                        <a:latin typeface="Corbel" panose="020B0503020204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719" marR="5971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000" dirty="0">
                          <a:effectLst/>
                        </a:rPr>
                        <a:t>Conexión constante  a la corriente</a:t>
                      </a:r>
                      <a:endParaRPr lang="es-ES" sz="1000" dirty="0">
                        <a:effectLst/>
                        <a:latin typeface="Corbel" panose="020B0503020204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719" marR="59719" marT="0" marB="0"/>
                </a:tc>
                <a:extLst>
                  <a:ext uri="{0D108BD9-81ED-4DB2-BD59-A6C34878D82A}">
                    <a16:rowId xmlns:a16="http://schemas.microsoft.com/office/drawing/2014/main" val="2328519813"/>
                  </a:ext>
                </a:extLst>
              </a:tr>
              <a:tr h="165345"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000" dirty="0">
                          <a:effectLst/>
                        </a:rPr>
                        <a:t>Requisitos No Funcionales Recolección de Datos</a:t>
                      </a:r>
                      <a:endParaRPr lang="es-ES" sz="1000" dirty="0">
                        <a:effectLst/>
                        <a:latin typeface="Corbel" panose="020B0503020204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719" marR="59719" marT="0" marB="0"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441155"/>
                  </a:ext>
                </a:extLst>
              </a:tr>
              <a:tr h="33068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000">
                          <a:effectLst/>
                        </a:rPr>
                        <a:t>RNFRD01</a:t>
                      </a:r>
                      <a:endParaRPr lang="es-ES" sz="1000">
                        <a:effectLst/>
                        <a:latin typeface="Corbel" panose="020B0503020204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719" marR="5971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000">
                          <a:effectLst/>
                        </a:rPr>
                        <a:t>El lenguaje de programación debe de ser C++</a:t>
                      </a:r>
                      <a:endParaRPr lang="es-ES" sz="1000">
                        <a:effectLst/>
                        <a:latin typeface="Corbel" panose="020B0503020204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719" marR="59719" marT="0" marB="0"/>
                </a:tc>
                <a:extLst>
                  <a:ext uri="{0D108BD9-81ED-4DB2-BD59-A6C34878D82A}">
                    <a16:rowId xmlns:a16="http://schemas.microsoft.com/office/drawing/2014/main" val="2983084713"/>
                  </a:ext>
                </a:extLst>
              </a:tr>
              <a:tr h="33068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000" dirty="0">
                          <a:effectLst/>
                        </a:rPr>
                        <a:t>RNFRD02</a:t>
                      </a:r>
                      <a:endParaRPr lang="es-ES" sz="1000" dirty="0">
                        <a:effectLst/>
                        <a:latin typeface="Corbel" panose="020B0503020204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719" marR="5971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000">
                          <a:effectLst/>
                        </a:rPr>
                        <a:t>Los datos deben ser recolectados en Litros/hora</a:t>
                      </a:r>
                      <a:endParaRPr lang="es-ES" sz="1000">
                        <a:effectLst/>
                        <a:latin typeface="Corbel" panose="020B0503020204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719" marR="59719" marT="0" marB="0"/>
                </a:tc>
                <a:extLst>
                  <a:ext uri="{0D108BD9-81ED-4DB2-BD59-A6C34878D82A}">
                    <a16:rowId xmlns:a16="http://schemas.microsoft.com/office/drawing/2014/main" val="3688865330"/>
                  </a:ext>
                </a:extLst>
              </a:tr>
              <a:tr h="33068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000">
                          <a:effectLst/>
                        </a:rPr>
                        <a:t>RNFRD03</a:t>
                      </a:r>
                      <a:endParaRPr lang="es-ES" sz="1000">
                        <a:effectLst/>
                        <a:latin typeface="Corbel" panose="020B0503020204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719" marR="5971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000">
                          <a:effectLst/>
                        </a:rPr>
                        <a:t>El retardo de la recolección de datos debe ser de 1 segundo</a:t>
                      </a:r>
                      <a:endParaRPr lang="es-ES" sz="1000">
                        <a:effectLst/>
                        <a:latin typeface="Corbel" panose="020B0503020204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719" marR="59719" marT="0" marB="0"/>
                </a:tc>
                <a:extLst>
                  <a:ext uri="{0D108BD9-81ED-4DB2-BD59-A6C34878D82A}">
                    <a16:rowId xmlns:a16="http://schemas.microsoft.com/office/drawing/2014/main" val="2348700974"/>
                  </a:ext>
                </a:extLst>
              </a:tr>
              <a:tr h="33068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000">
                          <a:effectLst/>
                        </a:rPr>
                        <a:t>RNFRD04</a:t>
                      </a:r>
                      <a:endParaRPr lang="es-ES" sz="1000">
                        <a:effectLst/>
                        <a:latin typeface="Corbel" panose="020B0503020204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719" marR="5971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000">
                          <a:effectLst/>
                        </a:rPr>
                        <a:t>Los datos deben ser agrupados en una base de datos estructurada.</a:t>
                      </a:r>
                      <a:endParaRPr lang="es-ES" sz="1000">
                        <a:effectLst/>
                        <a:latin typeface="Corbel" panose="020B0503020204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719" marR="59719" marT="0" marB="0"/>
                </a:tc>
                <a:extLst>
                  <a:ext uri="{0D108BD9-81ED-4DB2-BD59-A6C34878D82A}">
                    <a16:rowId xmlns:a16="http://schemas.microsoft.com/office/drawing/2014/main" val="224595553"/>
                  </a:ext>
                </a:extLst>
              </a:tr>
              <a:tr h="33068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000">
                          <a:effectLst/>
                        </a:rPr>
                        <a:t>RNFRD05</a:t>
                      </a:r>
                      <a:endParaRPr lang="es-ES" sz="1000">
                        <a:effectLst/>
                        <a:latin typeface="Corbel" panose="020B0503020204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719" marR="5971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000">
                          <a:effectLst/>
                        </a:rPr>
                        <a:t>Cada observación contendrá el origen (arduino o rapsberry), la medida, un id único y  la hora en la que fueron recogidos. </a:t>
                      </a:r>
                      <a:endParaRPr lang="es-ES" sz="1000">
                        <a:effectLst/>
                        <a:latin typeface="Corbel" panose="020B0503020204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719" marR="59719" marT="0" marB="0"/>
                </a:tc>
                <a:extLst>
                  <a:ext uri="{0D108BD9-81ED-4DB2-BD59-A6C34878D82A}">
                    <a16:rowId xmlns:a16="http://schemas.microsoft.com/office/drawing/2014/main" val="3881586370"/>
                  </a:ext>
                </a:extLst>
              </a:tr>
              <a:tr h="33068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000">
                          <a:effectLst/>
                        </a:rPr>
                        <a:t>RNFRD06</a:t>
                      </a:r>
                      <a:endParaRPr lang="es-ES" sz="1000">
                        <a:effectLst/>
                        <a:latin typeface="Corbel" panose="020B0503020204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719" marR="5971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3390900" algn="l"/>
                        </a:tabLst>
                      </a:pPr>
                      <a:r>
                        <a:rPr lang="es-ES" sz="1000" dirty="0">
                          <a:effectLst/>
                        </a:rPr>
                        <a:t>Los datos han de ser almacenados de forma eficiente y segura.	</a:t>
                      </a:r>
                      <a:endParaRPr lang="es-ES" sz="1000" dirty="0">
                        <a:effectLst/>
                        <a:latin typeface="Corbel" panose="020B0503020204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719" marR="59719" marT="0" marB="0"/>
                </a:tc>
                <a:extLst>
                  <a:ext uri="{0D108BD9-81ED-4DB2-BD59-A6C34878D82A}">
                    <a16:rowId xmlns:a16="http://schemas.microsoft.com/office/drawing/2014/main" val="2970315316"/>
                  </a:ext>
                </a:extLst>
              </a:tr>
            </a:tbl>
          </a:graphicData>
        </a:graphic>
      </p:graphicFrame>
      <p:pic>
        <p:nvPicPr>
          <p:cNvPr id="5" name="Picture 11" descr="D:\UNI\FSI\Sorin\dist\imgs\logo-ua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328" y="189204"/>
            <a:ext cx="2002517" cy="580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73797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ÍNDICE</a:t>
            </a:r>
            <a:endParaRPr lang="es-ES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s-E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01 </a:t>
            </a:r>
            <a:r>
              <a:rPr lang="es-E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Tecnologías utilizadas</a:t>
            </a:r>
            <a:endParaRPr lang="es-E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>
              <a:buNone/>
            </a:pPr>
            <a:r>
              <a:rPr lang="es-E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02 </a:t>
            </a:r>
            <a:r>
              <a:rPr lang="es-E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Requisitos Funcionales</a:t>
            </a:r>
            <a:endParaRPr lang="es-ES" dirty="0" smtClean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>
              <a:buNone/>
            </a:pPr>
            <a:r>
              <a:rPr lang="es-ES" b="1" dirty="0" smtClean="0">
                <a:solidFill>
                  <a:schemeClr val="bg1"/>
                </a:solidFill>
              </a:rPr>
              <a:t>03 </a:t>
            </a:r>
            <a:r>
              <a:rPr lang="es-ES" b="1" dirty="0" smtClean="0">
                <a:solidFill>
                  <a:schemeClr val="bg1"/>
                </a:solidFill>
              </a:rPr>
              <a:t>Diagrama de diseño ARDUINO</a:t>
            </a:r>
            <a:endParaRPr lang="es-ES" b="1" dirty="0" smtClean="0">
              <a:solidFill>
                <a:schemeClr val="bg1"/>
              </a:solidFill>
            </a:endParaRPr>
          </a:p>
          <a:p>
            <a:pPr>
              <a:buNone/>
            </a:pPr>
            <a:r>
              <a:rPr lang="es-E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04 </a:t>
            </a:r>
            <a:r>
              <a:rPr lang="es-E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Diagrama de diseño RAPSBERRY</a:t>
            </a:r>
            <a:endParaRPr lang="es-ES" dirty="0" smtClean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>
              <a:buNone/>
            </a:pPr>
            <a:r>
              <a:rPr lang="es-E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05 </a:t>
            </a:r>
            <a:r>
              <a:rPr lang="es-E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DEMO time</a:t>
            </a:r>
          </a:p>
          <a:p>
            <a:pPr>
              <a:buNone/>
            </a:pPr>
            <a:r>
              <a:rPr lang="es-E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06 </a:t>
            </a:r>
            <a:r>
              <a:rPr lang="es-E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Comparación</a:t>
            </a:r>
            <a:endParaRPr lang="es-ES" dirty="0" smtClean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5" name="Picture 11" descr="D:\UNI\FSI\Sorin\dist\imgs\logo-ua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328" y="189204"/>
            <a:ext cx="2002517" cy="580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2912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DIAGRAMA FUNCIONAMIENTO ARDUINO</a:t>
            </a:r>
            <a:endParaRPr lang="es-ES" dirty="0"/>
          </a:p>
        </p:txBody>
      </p:sp>
      <p:pic>
        <p:nvPicPr>
          <p:cNvPr id="3" name="Imagen 2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885" y="1150751"/>
            <a:ext cx="5394960" cy="1097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Imagen 3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8649" y="918645"/>
            <a:ext cx="3184633" cy="4146463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11" descr="D:\UNI\FSI\Sorin\dist\imgs\logo-uah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328" y="189204"/>
            <a:ext cx="2002517" cy="580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578069" y="22574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"/>
          </a:p>
        </p:txBody>
      </p:sp>
      <p:graphicFrame>
        <p:nvGraphicFramePr>
          <p:cNvPr id="7" name="Objeto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64569180"/>
              </p:ext>
            </p:extLst>
          </p:nvPr>
        </p:nvGraphicFramePr>
        <p:xfrm>
          <a:off x="578069" y="2257425"/>
          <a:ext cx="3838575" cy="2886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8" r:id="rId6" imgW="3838687" imgH="2886095" progId="Visio.Drawing.15">
                  <p:embed/>
                </p:oleObj>
              </mc:Choice>
              <mc:Fallback>
                <p:oleObj r:id="rId6" imgW="3838687" imgH="2886095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8069" y="2257425"/>
                        <a:ext cx="3838575" cy="28860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737228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ÍNDICE</a:t>
            </a:r>
            <a:endParaRPr lang="es-ES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s-E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01 </a:t>
            </a:r>
            <a:r>
              <a:rPr lang="es-E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Tecnologías utilizadas</a:t>
            </a:r>
            <a:endParaRPr lang="es-E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>
              <a:buNone/>
            </a:pPr>
            <a:r>
              <a:rPr lang="es-E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02 </a:t>
            </a:r>
            <a:r>
              <a:rPr lang="es-E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Requisitos Funcionales</a:t>
            </a:r>
            <a:endParaRPr lang="es-ES" dirty="0" smtClean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>
              <a:buNone/>
            </a:pPr>
            <a:r>
              <a:rPr lang="es-E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03 </a:t>
            </a:r>
            <a:r>
              <a:rPr lang="es-E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Diagrama de diseño ARDUINO</a:t>
            </a:r>
            <a:endParaRPr lang="es-ES" dirty="0" smtClean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>
              <a:buNone/>
            </a:pPr>
            <a:r>
              <a:rPr lang="es-ES" b="1" dirty="0" smtClean="0">
                <a:solidFill>
                  <a:schemeClr val="bg1"/>
                </a:solidFill>
              </a:rPr>
              <a:t>04 </a:t>
            </a:r>
            <a:r>
              <a:rPr lang="es-ES" b="1" dirty="0" smtClean="0">
                <a:solidFill>
                  <a:schemeClr val="bg1"/>
                </a:solidFill>
              </a:rPr>
              <a:t>Diagrama de diseño RAPSBERRY</a:t>
            </a:r>
            <a:endParaRPr lang="es-ES" b="1" dirty="0" smtClean="0">
              <a:solidFill>
                <a:schemeClr val="bg1"/>
              </a:solidFill>
            </a:endParaRPr>
          </a:p>
          <a:p>
            <a:pPr>
              <a:buNone/>
            </a:pPr>
            <a:r>
              <a:rPr lang="es-E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05 </a:t>
            </a:r>
            <a:r>
              <a:rPr lang="es-E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DEMO time</a:t>
            </a:r>
          </a:p>
          <a:p>
            <a:pPr>
              <a:buNone/>
            </a:pPr>
            <a:r>
              <a:rPr lang="es-E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06 </a:t>
            </a:r>
            <a:r>
              <a:rPr lang="es-E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Comparación</a:t>
            </a:r>
            <a:endParaRPr lang="es-ES" dirty="0" smtClean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5" name="Picture 11" descr="D:\UNI\FSI\Sorin\dist\imgs\logo-ua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328" y="189204"/>
            <a:ext cx="2002517" cy="580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0714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Banquo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623</TotalTime>
  <Words>560</Words>
  <Application>Microsoft Office PowerPoint</Application>
  <PresentationFormat>Presentación en pantalla (16:9)</PresentationFormat>
  <Paragraphs>139</Paragraphs>
  <Slides>15</Slides>
  <Notes>2</Notes>
  <HiddenSlides>0</HiddenSlides>
  <MMClips>0</MMClips>
  <ScaleCrop>false</ScaleCrop>
  <HeadingPairs>
    <vt:vector size="8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Servidores OLE incrustados</vt:lpstr>
      </vt:variant>
      <vt:variant>
        <vt:i4>1</vt:i4>
      </vt:variant>
      <vt:variant>
        <vt:lpstr>Títulos de diapositiva</vt:lpstr>
      </vt:variant>
      <vt:variant>
        <vt:i4>15</vt:i4>
      </vt:variant>
    </vt:vector>
  </HeadingPairs>
  <TitlesOfParts>
    <vt:vector size="22" baseType="lpstr">
      <vt:lpstr>Arial</vt:lpstr>
      <vt:lpstr>Corbel</vt:lpstr>
      <vt:lpstr>Georgia</vt:lpstr>
      <vt:lpstr>Muli</vt:lpstr>
      <vt:lpstr>Times New Roman</vt:lpstr>
      <vt:lpstr>1_Banquo template</vt:lpstr>
      <vt:lpstr>Visio.Drawing.15</vt:lpstr>
      <vt:lpstr>Grupo 6: IoT-TG3</vt:lpstr>
      <vt:lpstr>ÍNDICE</vt:lpstr>
      <vt:lpstr>ARDUINO  VS  RAPSBERRY</vt:lpstr>
      <vt:lpstr>ÍNDICE</vt:lpstr>
      <vt:lpstr>REQUISITOS FUNCIONALES</vt:lpstr>
      <vt:lpstr>REQUISITOS NO FUNCIONALES</vt:lpstr>
      <vt:lpstr>ÍNDICE</vt:lpstr>
      <vt:lpstr>DIAGRAMA FUNCIONAMIENTO ARDUINO</vt:lpstr>
      <vt:lpstr>ÍNDICE</vt:lpstr>
      <vt:lpstr>DIAGRAMA FUNCIONAMIENTO RAPSBERRY</vt:lpstr>
      <vt:lpstr>ÍNDICE</vt:lpstr>
      <vt:lpstr>Presentación de PowerPoint</vt:lpstr>
      <vt:lpstr>ÍNDICE</vt:lpstr>
      <vt:lpstr>COMPARATIVA</vt:lpstr>
      <vt:lpstr>GRACIAS  ¿DUDAS Y PREGUNTAS?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Internet de las Cosas: Arduino &amp; Rapsberry</dc:title>
  <dc:creator>Moreno Moreno David</dc:creator>
  <cp:lastModifiedBy>david moreno moreno</cp:lastModifiedBy>
  <cp:revision>104</cp:revision>
  <dcterms:modified xsi:type="dcterms:W3CDTF">2016-05-08T20:58:31Z</dcterms:modified>
</cp:coreProperties>
</file>